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PT Serif" panose="020B0604020202020204" charset="0"/>
      <p:regular r:id="rId23"/>
      <p:bold r:id="rId24"/>
      <p:italic r:id="rId25"/>
      <p:boldItalic r:id="rId26"/>
    </p:embeddedFont>
    <p:embeddedFont>
      <p:font typeface="Droid Sans" panose="020B0604020202020204" charset="0"/>
      <p:regular r:id="rId27"/>
      <p:bold r:id="rId28"/>
    </p:embeddedFont>
    <p:embeddedFont>
      <p:font typeface="Montserrat" panose="020B0604020202020204" charset="0"/>
      <p:regular r:id="rId29"/>
      <p:bold r:id="rId30"/>
    </p:embeddedFont>
    <p:embeddedFont>
      <p:font typeface="Lobster" panose="020B0604020202020204" charset="0"/>
      <p:regular r:id="rId31"/>
    </p:embeddedFont>
    <p:embeddedFont>
      <p:font typeface="Ubuntu Mono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in Jadoul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idx="1">
    <p:pos x="6000" y="0"/>
    <p:text>of 'lxs'?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88318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/>
              <a:t>Thomas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GB"/>
              <a:t>- Welkom heten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- Introductie, project voorstellen met uiteraard de naam (en eventueel de oorsprong van de naam, afhankelijk van de timing)</a:t>
            </a:r>
          </a:p>
        </p:txBody>
      </p:sp>
    </p:spTree>
    <p:extLst>
      <p:ext uri="{BB962C8B-B14F-4D97-AF65-F5344CB8AC3E}">
        <p14:creationId xmlns:p14="http://schemas.microsoft.com/office/powerpoint/2010/main" val="816753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>
                <a:solidFill>
                  <a:schemeClr val="dk1"/>
                </a:solidFill>
              </a:rPr>
              <a:t>Thomas</a:t>
            </a:r>
          </a:p>
          <a:p>
            <a:pPr lvl="0">
              <a:spcBef>
                <a:spcPts val="0"/>
              </a:spcBef>
              <a:buNone/>
            </a:pPr>
            <a:endParaRPr b="1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en-GB"/>
              <a:t>Wat is het, beginnen met wat moet het doen, vervolgens: hoe doet het dat nu?</a:t>
            </a:r>
          </a:p>
          <a:p>
            <a:pPr lvl="0">
              <a:spcBef>
                <a:spcPts val="0"/>
              </a:spcBef>
              <a:buNone/>
            </a:pPr>
            <a:r>
              <a:rPr lang="en-GB"/>
              <a:t>Inleiding technisch deel werking/opbouw</a:t>
            </a:r>
          </a:p>
        </p:txBody>
      </p:sp>
    </p:spTree>
    <p:extLst>
      <p:ext uri="{BB962C8B-B14F-4D97-AF65-F5344CB8AC3E}">
        <p14:creationId xmlns:p14="http://schemas.microsoft.com/office/powerpoint/2010/main" val="1789376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GB" b="1">
                <a:solidFill>
                  <a:schemeClr val="dk1"/>
                </a:solidFill>
              </a:rPr>
              <a:t>Thomas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-GB"/>
              <a:t>Doel van een lexer: tekststroom  / string opsplitsen in aparte tokens = kleinste logische geheel (cf. linguïstisch morfeem)</a:t>
            </a:r>
          </a:p>
        </p:txBody>
      </p:sp>
    </p:spTree>
    <p:extLst>
      <p:ext uri="{BB962C8B-B14F-4D97-AF65-F5344CB8AC3E}">
        <p14:creationId xmlns:p14="http://schemas.microsoft.com/office/powerpoint/2010/main" val="666905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>
                <a:solidFill>
                  <a:schemeClr val="dk1"/>
                </a:solidFill>
              </a:rPr>
              <a:t>Thomas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Meerdere verschillende regels ‘matchen’, welk soort token moet er dan gerapporteerd worden?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Oplossing: geef de eerst gespecifieerde matchende regel terug</a:t>
            </a:r>
          </a:p>
        </p:txBody>
      </p:sp>
    </p:spTree>
    <p:extLst>
      <p:ext uri="{BB962C8B-B14F-4D97-AF65-F5344CB8AC3E}">
        <p14:creationId xmlns:p14="http://schemas.microsoft.com/office/powerpoint/2010/main" val="4260898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>
                <a:solidFill>
                  <a:schemeClr val="dk1"/>
                </a:solidFill>
              </a:rPr>
              <a:t>ROBIN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Input regex -&gt; e-NFA -&gt; DFA (optioneel?) -&gt; minimized (optioneel?) / Waarom welke van beide kiezen? Space/time tradeoff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Tijd? - Toepassing van de precedence resolution</a:t>
            </a:r>
          </a:p>
        </p:txBody>
      </p:sp>
    </p:spTree>
    <p:extLst>
      <p:ext uri="{BB962C8B-B14F-4D97-AF65-F5344CB8AC3E}">
        <p14:creationId xmlns:p14="http://schemas.microsoft.com/office/powerpoint/2010/main" val="951123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>
                <a:solidFill>
                  <a:schemeClr val="dk1"/>
                </a:solidFill>
              </a:rPr>
              <a:t>ROBIN</a:t>
            </a:r>
          </a:p>
          <a:p>
            <a:pPr lv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eNFA simuleren (meerdere ‘pointers’ naar verschillende ‘huidige’ staten [cf. mssc]) | DFA uitvoeren</a:t>
            </a:r>
          </a:p>
        </p:txBody>
      </p:sp>
    </p:spTree>
    <p:extLst>
      <p:ext uri="{BB962C8B-B14F-4D97-AF65-F5344CB8AC3E}">
        <p14:creationId xmlns:p14="http://schemas.microsoft.com/office/powerpoint/2010/main" val="1795840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>
                <a:solidFill>
                  <a:schemeClr val="dk1"/>
                </a:solidFill>
              </a:rPr>
              <a:t>ROBIN</a:t>
            </a:r>
          </a:p>
          <a:p>
            <a:pPr lv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Op runtime, niet tijdens het genereren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Average case O(n)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Door backtracking zijn er gevallen waarin het degenereert naar O(n^2)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Voorbeeld: input van a^999, een regel van a^1 en een regel van a^1000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(tijdens het genereren, zie zelf maar eens in de cursus, luierik!)</a:t>
            </a:r>
          </a:p>
        </p:txBody>
      </p:sp>
    </p:spTree>
    <p:extLst>
      <p:ext uri="{BB962C8B-B14F-4D97-AF65-F5344CB8AC3E}">
        <p14:creationId xmlns:p14="http://schemas.microsoft.com/office/powerpoint/2010/main" val="2388160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GB" b="1">
                <a:solidFill>
                  <a:schemeClr val="dk1"/>
                </a:solidFill>
              </a:rPr>
              <a:t>ROBIN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GB"/>
              <a:t>Plugbare backends, met een gemeenschappelijke frontend om de input te lezen en de automaten te genereren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Goed voor open source contributies :-)</a:t>
            </a:r>
          </a:p>
          <a:p>
            <a:pPr marL="457200" lvl="0" indent="-228600" rtl="0">
              <a:spcBef>
                <a:spcPts val="0"/>
              </a:spcBef>
              <a:buChar char="+"/>
            </a:pPr>
            <a:r>
              <a:rPr lang="en-GB"/>
              <a:t>Melding: niet al deze talen worden noodzakelijkerwijs reeds ondersteund</a:t>
            </a:r>
          </a:p>
        </p:txBody>
      </p:sp>
    </p:spTree>
    <p:extLst>
      <p:ext uri="{BB962C8B-B14F-4D97-AF65-F5344CB8AC3E}">
        <p14:creationId xmlns:p14="http://schemas.microsoft.com/office/powerpoint/2010/main" val="2313508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r>
              <a:rPr lang="en-GB" b="1">
                <a:solidFill>
                  <a:schemeClr val="dk1"/>
                </a:solidFill>
              </a:rPr>
              <a:t>ROBIN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Kort overzicht structuur programma (deel 1)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+Lexesis zou zelf gebruikt kunnen worden in frontend (bootstrapping)</a:t>
            </a:r>
          </a:p>
        </p:txBody>
      </p:sp>
    </p:spTree>
    <p:extLst>
      <p:ext uri="{BB962C8B-B14F-4D97-AF65-F5344CB8AC3E}">
        <p14:creationId xmlns:p14="http://schemas.microsoft.com/office/powerpoint/2010/main" val="4172400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/>
              <a:t>ROBIN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GB"/>
              <a:t>Kort overzicht structuur programma (deel 2):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-GB"/>
              <a:t>Backend, plugin-structuur-achtig?</a:t>
            </a:r>
          </a:p>
        </p:txBody>
      </p:sp>
    </p:spTree>
    <p:extLst>
      <p:ext uri="{BB962C8B-B14F-4D97-AF65-F5344CB8AC3E}">
        <p14:creationId xmlns:p14="http://schemas.microsoft.com/office/powerpoint/2010/main" val="3942588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GB" b="1">
                <a:solidFill>
                  <a:schemeClr val="dk1"/>
                </a:solidFill>
              </a:rPr>
              <a:t>Thomas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Kort het gebruik van een lexer in elk voorbeeld overlopen</a:t>
            </a:r>
          </a:p>
        </p:txBody>
      </p:sp>
    </p:spTree>
    <p:extLst>
      <p:ext uri="{BB962C8B-B14F-4D97-AF65-F5344CB8AC3E}">
        <p14:creationId xmlns:p14="http://schemas.microsoft.com/office/powerpoint/2010/main" val="9372220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GB" b="1">
                <a:solidFill>
                  <a:schemeClr val="dk1"/>
                </a:solidFill>
              </a:rPr>
              <a:t>Thomas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Kort het gebruik van een lexer in elk voorbeeld overlopen (behalve syntax highlighter, zie volgende slides)</a:t>
            </a:r>
          </a:p>
        </p:txBody>
      </p:sp>
    </p:spTree>
    <p:extLst>
      <p:ext uri="{BB962C8B-B14F-4D97-AF65-F5344CB8AC3E}">
        <p14:creationId xmlns:p14="http://schemas.microsoft.com/office/powerpoint/2010/main" val="2069486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GB" b="1">
                <a:solidFill>
                  <a:schemeClr val="dk1"/>
                </a:solidFill>
              </a:rPr>
              <a:t>Thomas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Uitleg: voorbeeld van syntax highlighting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Plan voor proof of usability: zelf syntax highlighter schrijven (voor input formaat Lexesis?)</a:t>
            </a:r>
          </a:p>
        </p:txBody>
      </p:sp>
    </p:spTree>
    <p:extLst>
      <p:ext uri="{BB962C8B-B14F-4D97-AF65-F5344CB8AC3E}">
        <p14:creationId xmlns:p14="http://schemas.microsoft.com/office/powerpoint/2010/main" val="14127709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GB" b="1">
                <a:solidFill>
                  <a:schemeClr val="dk1"/>
                </a:solidFill>
              </a:rPr>
              <a:t>Thomas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Overzicht van gebruikte regels vorige slide; mogelijkheid zou in principe bestaan om hier een generator voor te schrijven, in samenwerking met Lexesis</a:t>
            </a:r>
          </a:p>
        </p:txBody>
      </p:sp>
    </p:spTree>
    <p:extLst>
      <p:ext uri="{BB962C8B-B14F-4D97-AF65-F5344CB8AC3E}">
        <p14:creationId xmlns:p14="http://schemas.microsoft.com/office/powerpoint/2010/main" val="2453876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GB" b="1">
                <a:solidFill>
                  <a:schemeClr val="dk1"/>
                </a:solidFill>
              </a:rPr>
              <a:t>Thomas</a:t>
            </a:r>
          </a:p>
          <a:p>
            <a:pPr lv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Vanaf de eindgebruiker bekeken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Uitleg: Lexesis genereert de source files, die deel uitmaken van de uiteindelijke sources van de applicatie, op runtime is geen expliciete Lexesis-library of iets dergelijks nodig, enkel de gegenereerde code (1 file?)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In principe zelfs niet nodig op compile time, als source files al gegenereerd zijn.</a:t>
            </a:r>
          </a:p>
        </p:txBody>
      </p:sp>
    </p:spTree>
    <p:extLst>
      <p:ext uri="{BB962C8B-B14F-4D97-AF65-F5344CB8AC3E}">
        <p14:creationId xmlns:p14="http://schemas.microsoft.com/office/powerpoint/2010/main" val="1771947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chemeClr val="dk1"/>
                </a:solidFill>
              </a:rPr>
              <a:t>Thomas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Begeleiding van de gif</a:t>
            </a:r>
          </a:p>
        </p:txBody>
      </p:sp>
    </p:spTree>
    <p:extLst>
      <p:ext uri="{BB962C8B-B14F-4D97-AF65-F5344CB8AC3E}">
        <p14:creationId xmlns:p14="http://schemas.microsoft.com/office/powerpoint/2010/main" val="18672463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chemeClr val="dk1"/>
                </a:solidFill>
              </a:rPr>
              <a:t>ROBIN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Vergelijking flex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Syntax op zich niet al te belangrijk, belangrijkste aspect: c++ code overal er doorheen, niet portable (tussen talen, wel portable c++ code natuurlijk?)</a:t>
            </a:r>
          </a:p>
        </p:txBody>
      </p:sp>
    </p:spTree>
    <p:extLst>
      <p:ext uri="{BB962C8B-B14F-4D97-AF65-F5344CB8AC3E}">
        <p14:creationId xmlns:p14="http://schemas.microsoft.com/office/powerpoint/2010/main" val="13980671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chemeClr val="dk1"/>
                </a:solidFill>
              </a:rPr>
              <a:t>ROBIN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Zo kan het ook, geen specifieke code (-&gt; minder flexibel, meer aparte source files nodig), tokens bestaan uit (soort, match)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4373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>
                <a:solidFill>
                  <a:schemeClr val="dk1"/>
                </a:solidFill>
              </a:rPr>
              <a:t>ROBIN</a:t>
            </a:r>
          </a:p>
          <a:p>
            <a:pPr lv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Geplande verschillen met flex/lex</a:t>
            </a:r>
          </a:p>
        </p:txBody>
      </p:sp>
    </p:spTree>
    <p:extLst>
      <p:ext uri="{BB962C8B-B14F-4D97-AF65-F5344CB8AC3E}">
        <p14:creationId xmlns:p14="http://schemas.microsoft.com/office/powerpoint/2010/main" val="374858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>
                <a:solidFill>
                  <a:schemeClr val="dk1"/>
                </a:solidFill>
              </a:rPr>
              <a:t>ROBIN</a:t>
            </a:r>
          </a:p>
          <a:p>
            <a:pPr lv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chemeClr val="dk1"/>
                </a:solidFill>
              </a:rPr>
              <a:t>Einde, woord van dank</a:t>
            </a:r>
          </a:p>
        </p:txBody>
      </p:sp>
    </p:spTree>
    <p:extLst>
      <p:ext uri="{BB962C8B-B14F-4D97-AF65-F5344CB8AC3E}">
        <p14:creationId xmlns:p14="http://schemas.microsoft.com/office/powerpoint/2010/main" val="1954362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000000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34275" y="2655750"/>
            <a:ext cx="7888800" cy="15465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rgbClr val="F3EFEA"/>
              </a:buClr>
              <a:buSzPct val="100000"/>
              <a:defRPr sz="3600">
                <a:solidFill>
                  <a:srgbClr val="F3EFEA"/>
                </a:solidFill>
              </a:defRPr>
            </a:lvl1pPr>
            <a:lvl2pPr lvl="1" algn="ctr">
              <a:spcBef>
                <a:spcPts val="0"/>
              </a:spcBef>
              <a:buClr>
                <a:srgbClr val="F3EFEA"/>
              </a:buClr>
              <a:buSzPct val="100000"/>
              <a:defRPr sz="3600">
                <a:solidFill>
                  <a:srgbClr val="F3EFEA"/>
                </a:solidFill>
              </a:defRPr>
            </a:lvl2pPr>
            <a:lvl3pPr lvl="2" algn="ctr">
              <a:spcBef>
                <a:spcPts val="0"/>
              </a:spcBef>
              <a:buClr>
                <a:srgbClr val="F3EFEA"/>
              </a:buClr>
              <a:buSzPct val="100000"/>
              <a:defRPr sz="3600">
                <a:solidFill>
                  <a:srgbClr val="F3EFEA"/>
                </a:solidFill>
              </a:defRPr>
            </a:lvl3pPr>
            <a:lvl4pPr lvl="3" algn="ctr">
              <a:spcBef>
                <a:spcPts val="0"/>
              </a:spcBef>
              <a:buClr>
                <a:srgbClr val="F3EFEA"/>
              </a:buClr>
              <a:buSzPct val="100000"/>
              <a:defRPr sz="3600">
                <a:solidFill>
                  <a:srgbClr val="F3EFEA"/>
                </a:solidFill>
              </a:defRPr>
            </a:lvl4pPr>
            <a:lvl5pPr lvl="4" algn="ctr">
              <a:spcBef>
                <a:spcPts val="0"/>
              </a:spcBef>
              <a:buClr>
                <a:srgbClr val="F3EFEA"/>
              </a:buClr>
              <a:buSzPct val="100000"/>
              <a:defRPr sz="3600">
                <a:solidFill>
                  <a:srgbClr val="F3EFEA"/>
                </a:solidFill>
              </a:defRPr>
            </a:lvl5pPr>
            <a:lvl6pPr lvl="5" algn="ctr">
              <a:spcBef>
                <a:spcPts val="0"/>
              </a:spcBef>
              <a:buClr>
                <a:srgbClr val="F3EFEA"/>
              </a:buClr>
              <a:buSzPct val="100000"/>
              <a:defRPr sz="3600">
                <a:solidFill>
                  <a:srgbClr val="F3EFEA"/>
                </a:solidFill>
              </a:defRPr>
            </a:lvl6pPr>
            <a:lvl7pPr lvl="6" algn="ctr">
              <a:spcBef>
                <a:spcPts val="0"/>
              </a:spcBef>
              <a:buClr>
                <a:srgbClr val="F3EFEA"/>
              </a:buClr>
              <a:buSzPct val="100000"/>
              <a:defRPr sz="3600">
                <a:solidFill>
                  <a:srgbClr val="F3EFEA"/>
                </a:solidFill>
              </a:defRPr>
            </a:lvl7pPr>
            <a:lvl8pPr lvl="7" algn="ctr">
              <a:spcBef>
                <a:spcPts val="0"/>
              </a:spcBef>
              <a:buClr>
                <a:srgbClr val="F3EFEA"/>
              </a:buClr>
              <a:buSzPct val="100000"/>
              <a:defRPr sz="3600">
                <a:solidFill>
                  <a:srgbClr val="F3EFEA"/>
                </a:solidFill>
              </a:defRPr>
            </a:lvl8pPr>
            <a:lvl9pPr lvl="8" algn="ctr">
              <a:spcBef>
                <a:spcPts val="0"/>
              </a:spcBef>
              <a:buClr>
                <a:srgbClr val="F3EFEA"/>
              </a:buClr>
              <a:buSzPct val="100000"/>
              <a:defRPr sz="3600">
                <a:solidFill>
                  <a:srgbClr val="F3EFEA"/>
                </a:solidFill>
              </a:defRPr>
            </a:lvl9pPr>
          </a:lstStyle>
          <a:p>
            <a:endParaRPr/>
          </a:p>
        </p:txBody>
      </p:sp>
      <p:cxnSp>
        <p:nvCxnSpPr>
          <p:cNvPr id="10" name="Shape 10"/>
          <p:cNvCxnSpPr/>
          <p:nvPr/>
        </p:nvCxnSpPr>
        <p:spPr>
          <a:xfrm rot="10800000">
            <a:off x="2588099" y="4854825"/>
            <a:ext cx="3967800" cy="0"/>
          </a:xfrm>
          <a:prstGeom prst="straightConnector1">
            <a:avLst/>
          </a:prstGeom>
          <a:noFill/>
          <a:ln w="9525" cap="flat" cmpd="sng">
            <a:solidFill>
              <a:srgbClr val="F3EFEA"/>
            </a:solidFill>
            <a:prstDash val="solid"/>
            <a:round/>
            <a:headEnd type="oval" w="lg" len="lg"/>
            <a:tailEnd type="oval" w="lg" len="lg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2600500" y="2720725"/>
            <a:ext cx="58578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buSzPct val="100000"/>
              <a:defRPr sz="3600"/>
            </a:lvl1pPr>
            <a:lvl2pPr lvl="1" algn="l" rtl="0">
              <a:spcBef>
                <a:spcPts val="0"/>
              </a:spcBef>
              <a:buSzPct val="100000"/>
              <a:defRPr sz="3600"/>
            </a:lvl2pPr>
            <a:lvl3pPr lvl="2" algn="l" rtl="0">
              <a:spcBef>
                <a:spcPts val="0"/>
              </a:spcBef>
              <a:buSzPct val="100000"/>
              <a:defRPr sz="3600"/>
            </a:lvl3pPr>
            <a:lvl4pPr lvl="3" algn="l" rtl="0">
              <a:spcBef>
                <a:spcPts val="0"/>
              </a:spcBef>
              <a:buSzPct val="100000"/>
              <a:defRPr sz="3600"/>
            </a:lvl4pPr>
            <a:lvl5pPr lvl="4" algn="l" rtl="0">
              <a:spcBef>
                <a:spcPts val="0"/>
              </a:spcBef>
              <a:buSzPct val="100000"/>
              <a:defRPr sz="3600"/>
            </a:lvl5pPr>
            <a:lvl6pPr lvl="5" algn="l" rtl="0">
              <a:spcBef>
                <a:spcPts val="0"/>
              </a:spcBef>
              <a:buSzPct val="100000"/>
              <a:defRPr sz="3600"/>
            </a:lvl6pPr>
            <a:lvl7pPr lvl="6" algn="l" rtl="0">
              <a:spcBef>
                <a:spcPts val="0"/>
              </a:spcBef>
              <a:buSzPct val="100000"/>
              <a:defRPr sz="3600"/>
            </a:lvl7pPr>
            <a:lvl8pPr lvl="7" algn="l" rtl="0">
              <a:spcBef>
                <a:spcPts val="0"/>
              </a:spcBef>
              <a:buSzPct val="100000"/>
              <a:defRPr sz="3600"/>
            </a:lvl8pPr>
            <a:lvl9pPr lvl="8" algn="l" rtl="0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2600400" y="4243950"/>
            <a:ext cx="58578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8F7B87"/>
              </a:buClr>
              <a:buSzPct val="100000"/>
              <a:buNone/>
              <a:defRPr sz="2400" i="1">
                <a:solidFill>
                  <a:srgbClr val="8F7B87"/>
                </a:solidFill>
              </a:defRPr>
            </a:lvl1pPr>
            <a:lvl2pPr lvl="1" rtl="0">
              <a:spcBef>
                <a:spcPts val="0"/>
              </a:spcBef>
              <a:buClr>
                <a:srgbClr val="8F7B87"/>
              </a:buClr>
              <a:buNone/>
              <a:defRPr i="1">
                <a:solidFill>
                  <a:srgbClr val="8F7B87"/>
                </a:solidFill>
              </a:defRPr>
            </a:lvl2pPr>
            <a:lvl3pPr lvl="2" rtl="0">
              <a:spcBef>
                <a:spcPts val="0"/>
              </a:spcBef>
              <a:buClr>
                <a:srgbClr val="8F7B87"/>
              </a:buClr>
              <a:buNone/>
              <a:defRPr i="1">
                <a:solidFill>
                  <a:srgbClr val="8F7B87"/>
                </a:solidFill>
              </a:defRPr>
            </a:lvl3pPr>
            <a:lvl4pPr lvl="3" rtl="0">
              <a:spcBef>
                <a:spcPts val="0"/>
              </a:spcBef>
              <a:buClr>
                <a:srgbClr val="8F7B87"/>
              </a:buClr>
              <a:buSzPct val="100000"/>
              <a:buNone/>
              <a:defRPr sz="2400" i="1">
                <a:solidFill>
                  <a:srgbClr val="8F7B87"/>
                </a:solidFill>
              </a:defRPr>
            </a:lvl4pPr>
            <a:lvl5pPr lvl="4" rtl="0">
              <a:spcBef>
                <a:spcPts val="0"/>
              </a:spcBef>
              <a:buClr>
                <a:srgbClr val="8F7B87"/>
              </a:buClr>
              <a:buSzPct val="100000"/>
              <a:buNone/>
              <a:defRPr sz="2400" i="1">
                <a:solidFill>
                  <a:srgbClr val="8F7B87"/>
                </a:solidFill>
              </a:defRPr>
            </a:lvl5pPr>
            <a:lvl6pPr lvl="5" rtl="0">
              <a:spcBef>
                <a:spcPts val="0"/>
              </a:spcBef>
              <a:buClr>
                <a:srgbClr val="8F7B87"/>
              </a:buClr>
              <a:buSzPct val="100000"/>
              <a:buNone/>
              <a:defRPr sz="2400" i="1">
                <a:solidFill>
                  <a:srgbClr val="8F7B87"/>
                </a:solidFill>
              </a:defRPr>
            </a:lvl6pPr>
            <a:lvl7pPr lvl="6" rtl="0">
              <a:spcBef>
                <a:spcPts val="0"/>
              </a:spcBef>
              <a:buClr>
                <a:srgbClr val="8F7B87"/>
              </a:buClr>
              <a:buSzPct val="100000"/>
              <a:buNone/>
              <a:defRPr sz="2400" i="1">
                <a:solidFill>
                  <a:srgbClr val="8F7B87"/>
                </a:solidFill>
              </a:defRPr>
            </a:lvl7pPr>
            <a:lvl8pPr lvl="7" rtl="0">
              <a:spcBef>
                <a:spcPts val="0"/>
              </a:spcBef>
              <a:buClr>
                <a:srgbClr val="8F7B87"/>
              </a:buClr>
              <a:buSzPct val="100000"/>
              <a:buNone/>
              <a:defRPr sz="2400" i="1">
                <a:solidFill>
                  <a:srgbClr val="8F7B87"/>
                </a:solidFill>
              </a:defRPr>
            </a:lvl8pPr>
            <a:lvl9pPr lvl="8" rtl="0">
              <a:spcBef>
                <a:spcPts val="0"/>
              </a:spcBef>
              <a:buClr>
                <a:srgbClr val="8F7B87"/>
              </a:buClr>
              <a:buSzPct val="100000"/>
              <a:buNone/>
              <a:defRPr sz="2400" i="1">
                <a:solidFill>
                  <a:srgbClr val="8F7B87"/>
                </a:solidFill>
              </a:defRPr>
            </a:lvl9pPr>
          </a:lstStyle>
          <a:p>
            <a:endParaRPr/>
          </a:p>
        </p:txBody>
      </p:sp>
      <p:cxnSp>
        <p:nvCxnSpPr>
          <p:cNvPr id="14" name="Shape 14"/>
          <p:cNvCxnSpPr/>
          <p:nvPr/>
        </p:nvCxnSpPr>
        <p:spPr>
          <a:xfrm rot="10800000">
            <a:off x="-15990" y="3911347"/>
            <a:ext cx="24768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oval" w="lg" len="lg"/>
            <a:tailEnd type="none" w="lg" len="lg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4136250" y="2003975"/>
            <a:ext cx="871499" cy="871499"/>
          </a:xfrm>
          <a:prstGeom prst="ellipse">
            <a:avLst/>
          </a:prstGeom>
          <a:solidFill>
            <a:srgbClr val="8F7B8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1555350" y="3034800"/>
            <a:ext cx="6033300" cy="1093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buClr>
                <a:srgbClr val="8F7B87"/>
              </a:buClr>
              <a:defRPr i="1">
                <a:solidFill>
                  <a:srgbClr val="8F7B87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buClr>
                <a:srgbClr val="8F7B87"/>
              </a:buClr>
              <a:defRPr i="1">
                <a:solidFill>
                  <a:srgbClr val="8F7B87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buClr>
                <a:srgbClr val="8F7B87"/>
              </a:buClr>
              <a:defRPr i="1">
                <a:solidFill>
                  <a:srgbClr val="8F7B87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buClr>
                <a:srgbClr val="8F7B87"/>
              </a:buClr>
              <a:defRPr i="1">
                <a:solidFill>
                  <a:srgbClr val="8F7B87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buClr>
                <a:srgbClr val="8F7B87"/>
              </a:buClr>
              <a:defRPr i="1">
                <a:solidFill>
                  <a:srgbClr val="8F7B87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buClr>
                <a:srgbClr val="8F7B87"/>
              </a:buClr>
              <a:defRPr i="1">
                <a:solidFill>
                  <a:srgbClr val="8F7B87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buClr>
                <a:srgbClr val="8F7B87"/>
              </a:buClr>
              <a:defRPr i="1">
                <a:solidFill>
                  <a:srgbClr val="8F7B87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buClr>
                <a:srgbClr val="8F7B87"/>
              </a:buClr>
              <a:defRPr i="1">
                <a:solidFill>
                  <a:srgbClr val="8F7B8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buClr>
                <a:srgbClr val="8F7B87"/>
              </a:buClr>
              <a:defRPr i="1">
                <a:solidFill>
                  <a:srgbClr val="8F7B87"/>
                </a:solidFill>
              </a:defRPr>
            </a:lvl9pPr>
          </a:lstStyle>
          <a:p>
            <a:endParaRPr/>
          </a:p>
        </p:txBody>
      </p:sp>
      <p:sp>
        <p:nvSpPr>
          <p:cNvPr id="18" name="Shape 18"/>
          <p:cNvSpPr txBox="1"/>
          <p:nvPr/>
        </p:nvSpPr>
        <p:spPr>
          <a:xfrm>
            <a:off x="3593400" y="1911725"/>
            <a:ext cx="1957200" cy="871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9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199" cy="11430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617100" y="1997950"/>
            <a:ext cx="7909800" cy="4287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cxnSp>
        <p:nvCxnSpPr>
          <p:cNvPr id="22" name="Shape 22"/>
          <p:cNvCxnSpPr/>
          <p:nvPr/>
        </p:nvCxnSpPr>
        <p:spPr>
          <a:xfrm rot="10800000">
            <a:off x="-23700" y="722400"/>
            <a:ext cx="23418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oval" w="lg" len="lg"/>
            <a:tailEnd type="none" w="lg" len="lg"/>
          </a:ln>
        </p:spPr>
      </p:cxnSp>
      <p:cxnSp>
        <p:nvCxnSpPr>
          <p:cNvPr id="23" name="Shape 23"/>
          <p:cNvCxnSpPr/>
          <p:nvPr/>
        </p:nvCxnSpPr>
        <p:spPr>
          <a:xfrm>
            <a:off x="6825900" y="722400"/>
            <a:ext cx="23313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oval" w="lg" len="lg"/>
            <a:tailEnd type="none" w="lg" len="lg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626350" y="1997950"/>
            <a:ext cx="3644400" cy="4273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4870698" y="1997950"/>
            <a:ext cx="3644400" cy="4273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199" cy="11430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cxnSp>
        <p:nvCxnSpPr>
          <p:cNvPr id="28" name="Shape 28"/>
          <p:cNvCxnSpPr/>
          <p:nvPr/>
        </p:nvCxnSpPr>
        <p:spPr>
          <a:xfrm rot="10800000">
            <a:off x="-23700" y="722400"/>
            <a:ext cx="23418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oval" w="lg" len="lg"/>
            <a:tailEnd type="none" w="lg" len="lg"/>
          </a:ln>
        </p:spPr>
      </p:cxnSp>
      <p:cxnSp>
        <p:nvCxnSpPr>
          <p:cNvPr id="29" name="Shape 29"/>
          <p:cNvCxnSpPr/>
          <p:nvPr/>
        </p:nvCxnSpPr>
        <p:spPr>
          <a:xfrm>
            <a:off x="6825900" y="722400"/>
            <a:ext cx="23313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oval" w="lg" len="lg"/>
            <a:tailEnd type="none" w="lg" len="lg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626350" y="2013800"/>
            <a:ext cx="2547900" cy="4257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3304737" y="2013800"/>
            <a:ext cx="2547900" cy="4257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3"/>
          </p:nvPr>
        </p:nvSpPr>
        <p:spPr>
          <a:xfrm>
            <a:off x="5983124" y="2013800"/>
            <a:ext cx="2547900" cy="4257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199" cy="11430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cxnSp>
        <p:nvCxnSpPr>
          <p:cNvPr id="35" name="Shape 35"/>
          <p:cNvCxnSpPr/>
          <p:nvPr/>
        </p:nvCxnSpPr>
        <p:spPr>
          <a:xfrm rot="10800000">
            <a:off x="-23700" y="722400"/>
            <a:ext cx="23418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oval" w="lg" len="lg"/>
            <a:tailEnd type="none" w="lg" len="lg"/>
          </a:ln>
        </p:spPr>
      </p:cxnSp>
      <p:cxnSp>
        <p:nvCxnSpPr>
          <p:cNvPr id="36" name="Shape 36"/>
          <p:cNvCxnSpPr/>
          <p:nvPr/>
        </p:nvCxnSpPr>
        <p:spPr>
          <a:xfrm>
            <a:off x="6825900" y="722400"/>
            <a:ext cx="23313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oval" w="lg" len="lg"/>
            <a:tailEnd type="none" w="lg" len="lg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199" cy="11430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cxnSp>
        <p:nvCxnSpPr>
          <p:cNvPr id="39" name="Shape 39"/>
          <p:cNvCxnSpPr/>
          <p:nvPr/>
        </p:nvCxnSpPr>
        <p:spPr>
          <a:xfrm rot="10800000">
            <a:off x="-23700" y="722400"/>
            <a:ext cx="23418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oval" w="lg" len="lg"/>
            <a:tailEnd type="none" w="lg" len="lg"/>
          </a:ln>
        </p:spPr>
      </p:cxnSp>
      <p:cxnSp>
        <p:nvCxnSpPr>
          <p:cNvPr id="40" name="Shape 40"/>
          <p:cNvCxnSpPr/>
          <p:nvPr/>
        </p:nvCxnSpPr>
        <p:spPr>
          <a:xfrm>
            <a:off x="6825900" y="722400"/>
            <a:ext cx="23313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oval" w="lg" len="lg"/>
            <a:tailEnd type="none" w="lg" len="lg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2600500" y="5862275"/>
            <a:ext cx="3957600" cy="692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360"/>
              </a:spcBef>
              <a:buSzPct val="100000"/>
              <a:buNone/>
              <a:defRPr sz="1800" i="1"/>
            </a:lvl1pPr>
          </a:lstStyle>
          <a:p>
            <a:endParaRPr/>
          </a:p>
        </p:txBody>
      </p:sp>
      <p:cxnSp>
        <p:nvCxnSpPr>
          <p:cNvPr id="43" name="Shape 43"/>
          <p:cNvCxnSpPr/>
          <p:nvPr/>
        </p:nvCxnSpPr>
        <p:spPr>
          <a:xfrm rot="10800000">
            <a:off x="-15899" y="6253128"/>
            <a:ext cx="2333999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oval" w="lg" len="lg"/>
            <a:tailEnd type="none" w="lg" len="lg"/>
          </a:ln>
        </p:spPr>
      </p:cxnSp>
      <p:cxnSp>
        <p:nvCxnSpPr>
          <p:cNvPr id="44" name="Shape 44"/>
          <p:cNvCxnSpPr/>
          <p:nvPr/>
        </p:nvCxnSpPr>
        <p:spPr>
          <a:xfrm>
            <a:off x="6825900" y="6253128"/>
            <a:ext cx="2339399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oval" w="lg" len="lg"/>
            <a:tailEnd type="none" w="lg" len="lg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2622900" y="274650"/>
            <a:ext cx="38981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dk1"/>
              </a:buClr>
              <a:buSzPct val="1000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buClr>
                <a:schemeClr val="dk1"/>
              </a:buClr>
              <a:buSzPct val="1000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buClr>
                <a:schemeClr val="dk1"/>
              </a:buClr>
              <a:buSzPct val="1000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buClr>
                <a:schemeClr val="dk1"/>
              </a:buClr>
              <a:buSzPct val="1000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buClr>
                <a:schemeClr val="dk1"/>
              </a:buClr>
              <a:buSzPct val="1000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buClr>
                <a:schemeClr val="dk1"/>
              </a:buClr>
              <a:buSzPct val="1000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buClr>
                <a:schemeClr val="dk1"/>
              </a:buClr>
              <a:buSzPct val="1000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buClr>
                <a:schemeClr val="dk1"/>
              </a:buClr>
              <a:buSzPct val="1000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buClr>
                <a:schemeClr val="dk1"/>
              </a:buClr>
              <a:buSzPct val="1000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617100" y="1997950"/>
            <a:ext cx="7909800" cy="4287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ct val="100000"/>
              <a:buFont typeface="PT Serif"/>
              <a:buChar char="○"/>
              <a:defRPr sz="3000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lvl="1">
              <a:lnSpc>
                <a:spcPct val="115000"/>
              </a:lnSpc>
              <a:spcBef>
                <a:spcPts val="480"/>
              </a:spcBef>
              <a:buClr>
                <a:schemeClr val="dk1"/>
              </a:buClr>
              <a:buSzPct val="100000"/>
              <a:buFont typeface="PT Serif"/>
              <a:buChar char="□"/>
              <a:defRPr sz="2400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lvl="2">
              <a:lnSpc>
                <a:spcPct val="115000"/>
              </a:lnSpc>
              <a:spcBef>
                <a:spcPts val="480"/>
              </a:spcBef>
              <a:buClr>
                <a:schemeClr val="dk1"/>
              </a:buClr>
              <a:buSzPct val="100000"/>
              <a:buFont typeface="PT Serif"/>
              <a:buChar char="○"/>
              <a:defRPr sz="2400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lvl="3">
              <a:lnSpc>
                <a:spcPct val="115000"/>
              </a:lnSpc>
              <a:spcBef>
                <a:spcPts val="360"/>
              </a:spcBef>
              <a:buClr>
                <a:schemeClr val="dk1"/>
              </a:buClr>
              <a:buSzPct val="100000"/>
              <a:buFont typeface="PT Serif"/>
              <a:buChar char="□"/>
              <a:defRPr sz="1800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lvl="4">
              <a:lnSpc>
                <a:spcPct val="115000"/>
              </a:lnSpc>
              <a:spcBef>
                <a:spcPts val="360"/>
              </a:spcBef>
              <a:buClr>
                <a:schemeClr val="dk1"/>
              </a:buClr>
              <a:buSzPct val="100000"/>
              <a:buFont typeface="PT Serif"/>
              <a:defRPr sz="1800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lvl="5">
              <a:lnSpc>
                <a:spcPct val="115000"/>
              </a:lnSpc>
              <a:spcBef>
                <a:spcPts val="360"/>
              </a:spcBef>
              <a:buClr>
                <a:schemeClr val="dk1"/>
              </a:buClr>
              <a:buSzPct val="100000"/>
              <a:buFont typeface="PT Serif"/>
              <a:defRPr sz="1800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lvl="6">
              <a:lnSpc>
                <a:spcPct val="115000"/>
              </a:lnSpc>
              <a:spcBef>
                <a:spcPts val="360"/>
              </a:spcBef>
              <a:buClr>
                <a:schemeClr val="dk1"/>
              </a:buClr>
              <a:buSzPct val="100000"/>
              <a:buFont typeface="PT Serif"/>
              <a:defRPr sz="1800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lvl="7">
              <a:lnSpc>
                <a:spcPct val="115000"/>
              </a:lnSpc>
              <a:spcBef>
                <a:spcPts val="360"/>
              </a:spcBef>
              <a:buClr>
                <a:schemeClr val="dk1"/>
              </a:buClr>
              <a:buSzPct val="100000"/>
              <a:buFont typeface="PT Serif"/>
              <a:defRPr sz="1800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lvl="8">
              <a:lnSpc>
                <a:spcPct val="115000"/>
              </a:lnSpc>
              <a:spcBef>
                <a:spcPts val="360"/>
              </a:spcBef>
              <a:buClr>
                <a:schemeClr val="dk1"/>
              </a:buClr>
              <a:buSzPct val="100000"/>
              <a:buFont typeface="PT Serif"/>
              <a:defRPr sz="1800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comments" Target="../comments/commen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ctrTitle"/>
          </p:nvPr>
        </p:nvSpPr>
        <p:spPr>
          <a:xfrm>
            <a:off x="634275" y="2655750"/>
            <a:ext cx="7888800" cy="1546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i="1">
                <a:latin typeface="Droid Sans"/>
                <a:ea typeface="Droid Sans"/>
                <a:cs typeface="Droid Sans"/>
                <a:sym typeface="Droid Sans"/>
              </a:rPr>
              <a:t>Lexesis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i="1"/>
              <a:t>The genesis of a lexer</a:t>
            </a:r>
          </a:p>
        </p:txBody>
      </p:sp>
      <p:sp>
        <p:nvSpPr>
          <p:cNvPr id="51" name="Shape 51"/>
          <p:cNvSpPr txBox="1"/>
          <p:nvPr/>
        </p:nvSpPr>
        <p:spPr>
          <a:xfrm>
            <a:off x="2602450" y="5137100"/>
            <a:ext cx="3960900" cy="99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>
                <a:solidFill>
                  <a:srgbClr val="8F7B87"/>
                </a:solidFill>
              </a:rPr>
              <a:t>Thomas Avé, Robin Jadoul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pic>
        <p:nvPicPr>
          <p:cNvPr id="57" name="Shape 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2837" y="1021550"/>
            <a:ext cx="5658324" cy="5658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37475" y="1485825"/>
            <a:ext cx="3644400" cy="5157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/>
              <a:t>int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400"/>
              <a:t>main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400"/>
              <a:t>(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400"/>
              <a:t>)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400"/>
              <a:t>{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400"/>
              <a:t>	return</a:t>
            </a:r>
          </a:p>
          <a:p>
            <a:pPr lvl="0" indent="457200" rtl="0">
              <a:spcBef>
                <a:spcPts val="0"/>
              </a:spcBef>
              <a:buNone/>
            </a:pPr>
            <a:r>
              <a:rPr lang="en-GB" sz="2400"/>
              <a:t>0</a:t>
            </a:r>
          </a:p>
          <a:p>
            <a:pPr lvl="0" indent="457200" rtl="0">
              <a:spcBef>
                <a:spcPts val="0"/>
              </a:spcBef>
              <a:buNone/>
            </a:pPr>
            <a:r>
              <a:rPr lang="en-GB" sz="2400"/>
              <a:t>;</a:t>
            </a:r>
          </a:p>
          <a:p>
            <a:pPr lvl="0">
              <a:spcBef>
                <a:spcPts val="0"/>
              </a:spcBef>
              <a:buNone/>
            </a:pPr>
            <a:r>
              <a:rPr lang="en-GB" sz="2400"/>
              <a:t>}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4870699" y="1485825"/>
            <a:ext cx="3644399" cy="5157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/>
              <a:t>IDENT(“int”)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400"/>
              <a:t>IDENT(“main”)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400"/>
              <a:t>LPAREN(“(“)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400"/>
              <a:t>RPAREN(“)”)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400"/>
              <a:t>LBRACE(“{“)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400"/>
              <a:t>KEYWORD(“return”)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400"/>
              <a:t>INT(“0”)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400"/>
              <a:t>SEMICOLON(“;”)</a:t>
            </a:r>
          </a:p>
          <a:p>
            <a:pPr lvl="0">
              <a:spcBef>
                <a:spcPts val="0"/>
              </a:spcBef>
              <a:buNone/>
            </a:pPr>
            <a:r>
              <a:rPr lang="en-GB" sz="2400"/>
              <a:t>RBRACE(“}”)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17100" y="1997950"/>
            <a:ext cx="7909800" cy="4287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GB"/>
              <a:t>WHILE = “while”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IDENT = “.*”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GB"/>
              <a:t>“while” =&gt; </a:t>
            </a:r>
            <a:r>
              <a:rPr lang="en-GB" u="sng">
                <a:solidFill>
                  <a:srgbClr val="000000"/>
                </a:solidFill>
              </a:rPr>
              <a:t>WHILE</a:t>
            </a:r>
            <a:r>
              <a:rPr lang="en-GB"/>
              <a:t>?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“while” =&gt; </a:t>
            </a:r>
            <a:r>
              <a:rPr lang="en-GB">
                <a:solidFill>
                  <a:srgbClr val="000000"/>
                </a:solidFill>
              </a:rPr>
              <a:t>IDENT</a:t>
            </a:r>
            <a:r>
              <a:rPr lang="en-GB"/>
              <a:t>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pic>
        <p:nvPicPr>
          <p:cNvPr id="76" name="Shape 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2000" y="1732162"/>
            <a:ext cx="7419975" cy="124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Shape 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8212" y="3928600"/>
            <a:ext cx="5667549" cy="189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pic>
        <p:nvPicPr>
          <p:cNvPr id="83" name="Shape 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2000" y="1455812"/>
            <a:ext cx="7419975" cy="124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Shape 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0225" y="3243850"/>
            <a:ext cx="5343525" cy="253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7000" y="1524000"/>
            <a:ext cx="3810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2548725" y="1651700"/>
            <a:ext cx="3988500" cy="3527400"/>
          </a:xfrm>
          <a:prstGeom prst="star5">
            <a:avLst>
              <a:gd name="adj" fmla="val 16998"/>
              <a:gd name="hf" fmla="val 105146"/>
              <a:gd name="vf" fmla="val 11055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96" name="Shape 96"/>
          <p:cNvGrpSpPr/>
          <p:nvPr/>
        </p:nvGrpSpPr>
        <p:grpSpPr>
          <a:xfrm>
            <a:off x="3543225" y="3000375"/>
            <a:ext cx="1999500" cy="1013700"/>
            <a:chOff x="3368225" y="2654750"/>
            <a:chExt cx="1999500" cy="1013700"/>
          </a:xfrm>
        </p:grpSpPr>
        <p:sp>
          <p:nvSpPr>
            <p:cNvPr id="97" name="Shape 97"/>
            <p:cNvSpPr/>
            <p:nvPr/>
          </p:nvSpPr>
          <p:spPr>
            <a:xfrm>
              <a:off x="3535775" y="2654750"/>
              <a:ext cx="1664400" cy="1013700"/>
            </a:xfrm>
            <a:prstGeom prst="ellipse">
              <a:avLst/>
            </a:prstGeom>
            <a:solidFill>
              <a:srgbClr val="93C47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8" name="Shape 98"/>
            <p:cNvSpPr txBox="1"/>
            <p:nvPr/>
          </p:nvSpPr>
          <p:spPr>
            <a:xfrm>
              <a:off x="3368225" y="2692100"/>
              <a:ext cx="1999500" cy="8196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algn="ctr">
                <a:spcBef>
                  <a:spcPts val="0"/>
                </a:spcBef>
                <a:buNone/>
              </a:pPr>
              <a:r>
                <a:rPr lang="en-GB" sz="4800">
                  <a:latin typeface="Lobster"/>
                  <a:ea typeface="Lobster"/>
                  <a:cs typeface="Lobster"/>
                  <a:sym typeface="Lobster"/>
                </a:rPr>
                <a:t>Lexesis</a:t>
              </a:r>
            </a:p>
          </p:txBody>
        </p:sp>
      </p:grpSp>
      <p:pic>
        <p:nvPicPr>
          <p:cNvPr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4912" y="515562"/>
            <a:ext cx="1136125" cy="113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5074" y="5050562"/>
            <a:ext cx="1056325" cy="105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4074" y="2331749"/>
            <a:ext cx="1214650" cy="127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Shape 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24025" y="5011125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37218" y="2232274"/>
            <a:ext cx="940805" cy="1276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sp>
        <p:nvSpPr>
          <p:cNvPr id="109" name="Shape 109"/>
          <p:cNvSpPr/>
          <p:nvPr/>
        </p:nvSpPr>
        <p:spPr>
          <a:xfrm>
            <a:off x="1397352" y="2330425"/>
            <a:ext cx="6364800" cy="13701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0" name="Shape 110"/>
          <p:cNvSpPr/>
          <p:nvPr/>
        </p:nvSpPr>
        <p:spPr>
          <a:xfrm>
            <a:off x="1519583" y="2415381"/>
            <a:ext cx="1546499" cy="11817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Frontend:</a:t>
            </a:r>
          </a:p>
          <a:p>
            <a:pPr lvl="0">
              <a:spcBef>
                <a:spcPts val="0"/>
              </a:spcBef>
              <a:buNone/>
            </a:pPr>
            <a:r>
              <a:rPr lang="en-GB"/>
              <a:t>Reading rules</a:t>
            </a:r>
          </a:p>
        </p:txBody>
      </p:sp>
      <p:sp>
        <p:nvSpPr>
          <p:cNvPr id="111" name="Shape 111"/>
          <p:cNvSpPr/>
          <p:nvPr/>
        </p:nvSpPr>
        <p:spPr>
          <a:xfrm>
            <a:off x="3586827" y="2415381"/>
            <a:ext cx="1875300" cy="11817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Processing: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playing with automata</a:t>
            </a:r>
          </a:p>
        </p:txBody>
      </p:sp>
      <p:sp>
        <p:nvSpPr>
          <p:cNvPr id="112" name="Shape 112"/>
          <p:cNvSpPr/>
          <p:nvPr/>
        </p:nvSpPr>
        <p:spPr>
          <a:xfrm>
            <a:off x="5983162" y="2415381"/>
            <a:ext cx="1631700" cy="1181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Backend: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generating code</a:t>
            </a:r>
          </a:p>
        </p:txBody>
      </p:sp>
      <p:sp>
        <p:nvSpPr>
          <p:cNvPr id="113" name="Shape 113"/>
          <p:cNvSpPr/>
          <p:nvPr/>
        </p:nvSpPr>
        <p:spPr>
          <a:xfrm>
            <a:off x="3065814" y="2838276"/>
            <a:ext cx="520799" cy="4224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CC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/>
          <p:nvPr/>
        </p:nvSpPr>
        <p:spPr>
          <a:xfrm>
            <a:off x="5462392" y="2838276"/>
            <a:ext cx="520800" cy="4224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5" name="Shape 115"/>
          <p:cNvSpPr/>
          <p:nvPr/>
        </p:nvSpPr>
        <p:spPr>
          <a:xfrm>
            <a:off x="5498245" y="5075011"/>
            <a:ext cx="2435100" cy="138900"/>
          </a:xfrm>
          <a:prstGeom prst="chevron">
            <a:avLst>
              <a:gd name="adj" fmla="val 500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6" name="Shape 116"/>
          <p:cNvSpPr/>
          <p:nvPr/>
        </p:nvSpPr>
        <p:spPr>
          <a:xfrm>
            <a:off x="5983162" y="4553646"/>
            <a:ext cx="1631700" cy="1181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Runtime: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Tokenizing strings</a:t>
            </a:r>
          </a:p>
        </p:txBody>
      </p:sp>
      <p:sp>
        <p:nvSpPr>
          <p:cNvPr id="117" name="Shape 117"/>
          <p:cNvSpPr/>
          <p:nvPr/>
        </p:nvSpPr>
        <p:spPr>
          <a:xfrm>
            <a:off x="86475" y="2674800"/>
            <a:ext cx="854900" cy="749600"/>
          </a:xfrm>
          <a:prstGeom prst="flowChartPunchedTape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200"/>
              <a:t>input.lxs</a:t>
            </a:r>
          </a:p>
        </p:txBody>
      </p:sp>
      <p:sp>
        <p:nvSpPr>
          <p:cNvPr id="118" name="Shape 118"/>
          <p:cNvSpPr/>
          <p:nvPr/>
        </p:nvSpPr>
        <p:spPr>
          <a:xfrm>
            <a:off x="984564" y="2980032"/>
            <a:ext cx="369600" cy="138900"/>
          </a:xfrm>
          <a:prstGeom prst="chevron">
            <a:avLst>
              <a:gd name="adj" fmla="val 500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9" name="Shape 119"/>
          <p:cNvSpPr/>
          <p:nvPr/>
        </p:nvSpPr>
        <p:spPr>
          <a:xfrm rot="5400000">
            <a:off x="6461783" y="4034674"/>
            <a:ext cx="674400" cy="137700"/>
          </a:xfrm>
          <a:prstGeom prst="chevron">
            <a:avLst>
              <a:gd name="adj" fmla="val 500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0" name="Shape 120"/>
          <p:cNvSpPr/>
          <p:nvPr/>
        </p:nvSpPr>
        <p:spPr>
          <a:xfrm>
            <a:off x="4469579" y="4769667"/>
            <a:ext cx="968100" cy="749400"/>
          </a:xfrm>
          <a:prstGeom prst="verticalScroll">
            <a:avLst>
              <a:gd name="adj" fmla="val 125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200"/>
              <a:t>input</a:t>
            </a:r>
          </a:p>
          <a:p>
            <a:pPr lvl="0">
              <a:spcBef>
                <a:spcPts val="0"/>
              </a:spcBef>
              <a:buNone/>
            </a:pPr>
            <a:r>
              <a:rPr lang="en-GB" sz="1200"/>
              <a:t>&lt;string&gt;</a:t>
            </a:r>
          </a:p>
        </p:txBody>
      </p:sp>
      <p:sp>
        <p:nvSpPr>
          <p:cNvPr id="121" name="Shape 121"/>
          <p:cNvSpPr/>
          <p:nvPr/>
        </p:nvSpPr>
        <p:spPr>
          <a:xfrm>
            <a:off x="8055995" y="4742886"/>
            <a:ext cx="951641" cy="803141"/>
          </a:xfrm>
          <a:prstGeom prst="flowChartMultidocumen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200"/>
              <a:t>Output</a:t>
            </a:r>
          </a:p>
          <a:p>
            <a:pPr lvl="0">
              <a:spcBef>
                <a:spcPts val="0"/>
              </a:spcBef>
              <a:buNone/>
            </a:pPr>
            <a:r>
              <a:rPr lang="en-GB" sz="1200"/>
              <a:t>&lt;tokens&gt;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sp>
        <p:nvSpPr>
          <p:cNvPr id="127" name="Shape 127"/>
          <p:cNvSpPr/>
          <p:nvPr/>
        </p:nvSpPr>
        <p:spPr>
          <a:xfrm>
            <a:off x="1397352" y="2330425"/>
            <a:ext cx="6364800" cy="13701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8" name="Shape 128"/>
          <p:cNvSpPr/>
          <p:nvPr/>
        </p:nvSpPr>
        <p:spPr>
          <a:xfrm>
            <a:off x="1519583" y="2415381"/>
            <a:ext cx="1546499" cy="1181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Frontend: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Reading rules</a:t>
            </a:r>
          </a:p>
        </p:txBody>
      </p:sp>
      <p:sp>
        <p:nvSpPr>
          <p:cNvPr id="129" name="Shape 129"/>
          <p:cNvSpPr/>
          <p:nvPr/>
        </p:nvSpPr>
        <p:spPr>
          <a:xfrm>
            <a:off x="3586827" y="2415381"/>
            <a:ext cx="1875300" cy="1181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Processing: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playing with automata</a:t>
            </a:r>
          </a:p>
        </p:txBody>
      </p:sp>
      <p:sp>
        <p:nvSpPr>
          <p:cNvPr id="130" name="Shape 130"/>
          <p:cNvSpPr/>
          <p:nvPr/>
        </p:nvSpPr>
        <p:spPr>
          <a:xfrm>
            <a:off x="5983162" y="2415381"/>
            <a:ext cx="1631700" cy="11817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Backend: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generating code</a:t>
            </a:r>
          </a:p>
        </p:txBody>
      </p:sp>
      <p:sp>
        <p:nvSpPr>
          <p:cNvPr id="131" name="Shape 131"/>
          <p:cNvSpPr/>
          <p:nvPr/>
        </p:nvSpPr>
        <p:spPr>
          <a:xfrm>
            <a:off x="3065814" y="2838276"/>
            <a:ext cx="520799" cy="4224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2" name="Shape 132"/>
          <p:cNvSpPr/>
          <p:nvPr/>
        </p:nvSpPr>
        <p:spPr>
          <a:xfrm>
            <a:off x="5462392" y="2838276"/>
            <a:ext cx="520800" cy="4224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3" name="Shape 133"/>
          <p:cNvSpPr/>
          <p:nvPr/>
        </p:nvSpPr>
        <p:spPr>
          <a:xfrm>
            <a:off x="5498245" y="5075011"/>
            <a:ext cx="2435100" cy="138900"/>
          </a:xfrm>
          <a:prstGeom prst="chevron">
            <a:avLst>
              <a:gd name="adj" fmla="val 500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4" name="Shape 134"/>
          <p:cNvSpPr/>
          <p:nvPr/>
        </p:nvSpPr>
        <p:spPr>
          <a:xfrm>
            <a:off x="5983162" y="4553646"/>
            <a:ext cx="1631700" cy="11817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Runtime: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Tokenizing strings</a:t>
            </a:r>
          </a:p>
        </p:txBody>
      </p:sp>
      <p:sp>
        <p:nvSpPr>
          <p:cNvPr id="135" name="Shape 135"/>
          <p:cNvSpPr/>
          <p:nvPr/>
        </p:nvSpPr>
        <p:spPr>
          <a:xfrm>
            <a:off x="86475" y="2674800"/>
            <a:ext cx="854900" cy="749600"/>
          </a:xfrm>
          <a:prstGeom prst="flowChartPunchedTape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200"/>
              <a:t>input.lxs</a:t>
            </a:r>
          </a:p>
        </p:txBody>
      </p:sp>
      <p:sp>
        <p:nvSpPr>
          <p:cNvPr id="136" name="Shape 136"/>
          <p:cNvSpPr/>
          <p:nvPr/>
        </p:nvSpPr>
        <p:spPr>
          <a:xfrm>
            <a:off x="984564" y="2980032"/>
            <a:ext cx="369600" cy="138900"/>
          </a:xfrm>
          <a:prstGeom prst="chevron">
            <a:avLst>
              <a:gd name="adj" fmla="val 500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/>
          <p:nvPr/>
        </p:nvSpPr>
        <p:spPr>
          <a:xfrm rot="5400000">
            <a:off x="6461783" y="4034674"/>
            <a:ext cx="674400" cy="137700"/>
          </a:xfrm>
          <a:prstGeom prst="chevron">
            <a:avLst>
              <a:gd name="adj" fmla="val 50000"/>
            </a:avLst>
          </a:prstGeom>
          <a:solidFill>
            <a:srgbClr val="CC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8" name="Shape 138"/>
          <p:cNvSpPr/>
          <p:nvPr/>
        </p:nvSpPr>
        <p:spPr>
          <a:xfrm>
            <a:off x="4469579" y="4769667"/>
            <a:ext cx="968100" cy="749400"/>
          </a:xfrm>
          <a:prstGeom prst="verticalScroll">
            <a:avLst>
              <a:gd name="adj" fmla="val 125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200"/>
              <a:t>input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200"/>
              <a:t>&lt;string&gt;</a:t>
            </a:r>
          </a:p>
        </p:txBody>
      </p:sp>
      <p:sp>
        <p:nvSpPr>
          <p:cNvPr id="139" name="Shape 139"/>
          <p:cNvSpPr/>
          <p:nvPr/>
        </p:nvSpPr>
        <p:spPr>
          <a:xfrm>
            <a:off x="8055995" y="4742886"/>
            <a:ext cx="951641" cy="803141"/>
          </a:xfrm>
          <a:prstGeom prst="flowChartMultidocumen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200"/>
              <a:t>Output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200"/>
              <a:t>&lt;tokens&gt;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17100" y="1997950"/>
            <a:ext cx="7909800" cy="4287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685800" lvl="0" indent="-457200" rt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Compiler frontend</a:t>
            </a:r>
          </a:p>
          <a:p>
            <a:pPr marL="685800" lvl="0" indent="-457200" rt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Syntax checking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17100" y="1997950"/>
            <a:ext cx="7909800" cy="4287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685800" lvl="0" indent="-457200" rt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 err="1"/>
              <a:t>Linting</a:t>
            </a:r>
            <a:r>
              <a:rPr lang="en-GB" dirty="0"/>
              <a:t> / Static analysis</a:t>
            </a:r>
          </a:p>
          <a:p>
            <a:pPr marL="685800" lvl="0" indent="-457200" rt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Syntax highlighting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17100" y="1997950"/>
            <a:ext cx="7909800" cy="4287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AA84F"/>
                </a:solidFill>
              </a:rPr>
              <a:t>def </a:t>
            </a:r>
            <a:r>
              <a:rPr lang="en-GB">
                <a:solidFill>
                  <a:schemeClr val="accent1"/>
                </a:solidFill>
              </a:rPr>
              <a:t>main</a:t>
            </a:r>
            <a:r>
              <a:rPr lang="en-GB">
                <a:solidFill>
                  <a:srgbClr val="000000"/>
                </a:solidFill>
              </a:rPr>
              <a:t>():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AA84F"/>
                </a:solidFill>
              </a:rPr>
              <a:t>	</a:t>
            </a:r>
            <a:r>
              <a:rPr lang="en-GB">
                <a:solidFill>
                  <a:schemeClr val="accent1"/>
                </a:solidFill>
              </a:rPr>
              <a:t>a </a:t>
            </a:r>
            <a:r>
              <a:rPr lang="en-GB">
                <a:solidFill>
                  <a:srgbClr val="000000"/>
                </a:solidFill>
              </a:rPr>
              <a:t>=</a:t>
            </a:r>
            <a:r>
              <a:rPr lang="en-GB">
                <a:solidFill>
                  <a:srgbClr val="6AA84F"/>
                </a:solidFill>
              </a:rPr>
              <a:t> </a:t>
            </a:r>
            <a:r>
              <a:rPr lang="en-GB">
                <a:solidFill>
                  <a:srgbClr val="FF9900"/>
                </a:solidFill>
              </a:rPr>
              <a:t>42.0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AA84F"/>
                </a:solidFill>
              </a:rPr>
              <a:t>	</a:t>
            </a:r>
            <a:r>
              <a:rPr lang="en-GB">
                <a:solidFill>
                  <a:srgbClr val="E06666"/>
                </a:solidFill>
              </a:rPr>
              <a:t>return</a:t>
            </a:r>
            <a:r>
              <a:rPr lang="en-GB">
                <a:solidFill>
                  <a:srgbClr val="6AA84F"/>
                </a:solidFill>
              </a:rPr>
              <a:t> </a:t>
            </a:r>
            <a:r>
              <a:rPr lang="en-GB">
                <a:solidFill>
                  <a:srgbClr val="FF9900"/>
                </a:solidFill>
              </a:rPr>
              <a:t>1</a:t>
            </a:r>
            <a:r>
              <a:rPr lang="en-GB">
                <a:solidFill>
                  <a:srgbClr val="6AA84F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+</a:t>
            </a:r>
            <a:r>
              <a:rPr lang="en-GB">
                <a:solidFill>
                  <a:srgbClr val="6AA84F"/>
                </a:solidFill>
              </a:rPr>
              <a:t> </a:t>
            </a:r>
            <a:r>
              <a:rPr lang="en-GB">
                <a:solidFill>
                  <a:srgbClr val="FF9900"/>
                </a:solidFill>
              </a:rPr>
              <a:t>5</a:t>
            </a:r>
            <a:r>
              <a:rPr lang="en-GB">
                <a:solidFill>
                  <a:srgbClr val="6AA84F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*</a:t>
            </a:r>
            <a:r>
              <a:rPr lang="en-GB">
                <a:solidFill>
                  <a:srgbClr val="6AA84F"/>
                </a:solidFill>
              </a:rPr>
              <a:t> </a:t>
            </a:r>
            <a:r>
              <a:rPr lang="en-GB">
                <a:solidFill>
                  <a:srgbClr val="FF9900"/>
                </a:solidFill>
              </a:rPr>
              <a:t>8</a:t>
            </a:r>
            <a:r>
              <a:rPr lang="en-GB">
                <a:solidFill>
                  <a:srgbClr val="6AA84F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+</a:t>
            </a:r>
            <a:r>
              <a:rPr lang="en-GB">
                <a:solidFill>
                  <a:srgbClr val="6AA84F"/>
                </a:solidFill>
              </a:rPr>
              <a:t> </a:t>
            </a:r>
            <a:r>
              <a:rPr lang="en-GB">
                <a:solidFill>
                  <a:srgbClr val="FF9900"/>
                </a:solidFill>
              </a:rPr>
              <a:t>1</a:t>
            </a:r>
            <a:r>
              <a:rPr lang="en-GB">
                <a:solidFill>
                  <a:srgbClr val="6AA84F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==</a:t>
            </a:r>
            <a:r>
              <a:rPr lang="en-GB">
                <a:solidFill>
                  <a:srgbClr val="6AA84F"/>
                </a:solidFill>
              </a:rPr>
              <a:t> </a:t>
            </a:r>
            <a:r>
              <a:rPr lang="en-GB">
                <a:solidFill>
                  <a:schemeClr val="accent1"/>
                </a:solidFill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17100" y="1997950"/>
            <a:ext cx="7909800" cy="4287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DEF =&gt; green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RETURN =&gt; red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IDENT =&gt; blue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LITERAL =&gt; orange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pic>
        <p:nvPicPr>
          <p:cNvPr id="169" name="Shape 1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399" y="1125325"/>
            <a:ext cx="8573825" cy="483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pic>
        <p:nvPicPr>
          <p:cNvPr id="175" name="Shape 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" y="1293900"/>
            <a:ext cx="8858250" cy="504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438675" y="1285350"/>
            <a:ext cx="7909800" cy="5396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>
                <a:latin typeface="Ubuntu Mono"/>
                <a:ea typeface="Ubuntu Mono"/>
                <a:cs typeface="Ubuntu Mono"/>
                <a:sym typeface="Ubuntu Mono"/>
              </a:rPr>
              <a:t>int num_lines = 0, num_chars = 0;</a:t>
            </a:r>
            <a:br>
              <a:rPr lang="en-GB" sz="2400">
                <a:latin typeface="Ubuntu Mono"/>
                <a:ea typeface="Ubuntu Mono"/>
                <a:cs typeface="Ubuntu Mono"/>
                <a:sym typeface="Ubuntu Mono"/>
              </a:rPr>
            </a:br>
            <a:r>
              <a:rPr lang="en-GB" sz="2400">
                <a:latin typeface="Ubuntu Mono"/>
                <a:ea typeface="Ubuntu Mono"/>
                <a:cs typeface="Ubuntu Mono"/>
                <a:sym typeface="Ubuntu Mono"/>
              </a:rPr>
              <a:t>%%</a:t>
            </a:r>
            <a:br>
              <a:rPr lang="en-GB" sz="2400">
                <a:latin typeface="Ubuntu Mono"/>
                <a:ea typeface="Ubuntu Mono"/>
                <a:cs typeface="Ubuntu Mono"/>
                <a:sym typeface="Ubuntu Mono"/>
              </a:rPr>
            </a:br>
            <a:r>
              <a:rPr lang="en-GB" sz="2400">
                <a:latin typeface="Ubuntu Mono"/>
                <a:ea typeface="Ubuntu Mono"/>
                <a:cs typeface="Ubuntu Mono"/>
                <a:sym typeface="Ubuntu Mono"/>
              </a:rPr>
              <a:t>\n      ++num_lines; ++num_chars;</a:t>
            </a:r>
            <a:br>
              <a:rPr lang="en-GB" sz="2400">
                <a:latin typeface="Ubuntu Mono"/>
                <a:ea typeface="Ubuntu Mono"/>
                <a:cs typeface="Ubuntu Mono"/>
                <a:sym typeface="Ubuntu Mono"/>
              </a:rPr>
            </a:br>
            <a:r>
              <a:rPr lang="en-GB" sz="2400">
                <a:latin typeface="Ubuntu Mono"/>
                <a:ea typeface="Ubuntu Mono"/>
                <a:cs typeface="Ubuntu Mono"/>
                <a:sym typeface="Ubuntu Mono"/>
              </a:rPr>
              <a:t>.       ++num_chars;</a:t>
            </a:r>
            <a:br>
              <a:rPr lang="en-GB" sz="2400">
                <a:latin typeface="Ubuntu Mono"/>
                <a:ea typeface="Ubuntu Mono"/>
                <a:cs typeface="Ubuntu Mono"/>
                <a:sym typeface="Ubuntu Mono"/>
              </a:rPr>
            </a:br>
            <a:r>
              <a:rPr lang="en-GB" sz="2400">
                <a:latin typeface="Ubuntu Mono"/>
                <a:ea typeface="Ubuntu Mono"/>
                <a:cs typeface="Ubuntu Mono"/>
                <a:sym typeface="Ubuntu Mono"/>
              </a:rPr>
              <a:t>%%</a:t>
            </a:r>
            <a:br>
              <a:rPr lang="en-GB" sz="2400">
                <a:latin typeface="Ubuntu Mono"/>
                <a:ea typeface="Ubuntu Mono"/>
                <a:cs typeface="Ubuntu Mono"/>
                <a:sym typeface="Ubuntu Mono"/>
              </a:rPr>
            </a:br>
            <a:r>
              <a:rPr lang="en-GB" sz="2400">
                <a:latin typeface="Ubuntu Mono"/>
                <a:ea typeface="Ubuntu Mono"/>
                <a:cs typeface="Ubuntu Mono"/>
                <a:sym typeface="Ubuntu Mono"/>
              </a:rPr>
              <a:t>int main() {</a:t>
            </a:r>
            <a:br>
              <a:rPr lang="en-GB" sz="2400">
                <a:latin typeface="Ubuntu Mono"/>
                <a:ea typeface="Ubuntu Mono"/>
                <a:cs typeface="Ubuntu Mono"/>
                <a:sym typeface="Ubuntu Mono"/>
              </a:rPr>
            </a:br>
            <a:r>
              <a:rPr lang="en-GB" sz="2400">
                <a:latin typeface="Ubuntu Mono"/>
                <a:ea typeface="Ubuntu Mono"/>
                <a:cs typeface="Ubuntu Mono"/>
                <a:sym typeface="Ubuntu Mono"/>
              </a:rPr>
              <a:t>   yylex();</a:t>
            </a:r>
            <a:br>
              <a:rPr lang="en-GB" sz="2400">
                <a:latin typeface="Ubuntu Mono"/>
                <a:ea typeface="Ubuntu Mono"/>
                <a:cs typeface="Ubuntu Mono"/>
                <a:sym typeface="Ubuntu Mono"/>
              </a:rPr>
            </a:br>
            <a:r>
              <a:rPr lang="en-GB" sz="2400">
                <a:latin typeface="Ubuntu Mono"/>
                <a:ea typeface="Ubuntu Mono"/>
                <a:cs typeface="Ubuntu Mono"/>
                <a:sym typeface="Ubuntu Mono"/>
              </a:rPr>
              <a:t>   printf( "# of lines = %d, # of chars = %d\n",</a:t>
            </a:r>
            <a:br>
              <a:rPr lang="en-GB" sz="2400">
                <a:latin typeface="Ubuntu Mono"/>
                <a:ea typeface="Ubuntu Mono"/>
                <a:cs typeface="Ubuntu Mono"/>
                <a:sym typeface="Ubuntu Mono"/>
              </a:rPr>
            </a:br>
            <a:r>
              <a:rPr lang="en-GB" sz="2400">
                <a:latin typeface="Ubuntu Mono"/>
                <a:ea typeface="Ubuntu Mono"/>
                <a:cs typeface="Ubuntu Mono"/>
                <a:sym typeface="Ubuntu Mono"/>
              </a:rPr>
              <a:t>   num_lines, num_chars );</a:t>
            </a:r>
            <a:br>
              <a:rPr lang="en-GB" sz="2400">
                <a:latin typeface="Ubuntu Mono"/>
                <a:ea typeface="Ubuntu Mono"/>
                <a:cs typeface="Ubuntu Mono"/>
                <a:sym typeface="Ubuntu Mono"/>
              </a:rPr>
            </a:br>
            <a:r>
              <a:rPr lang="en-GB" sz="2400">
                <a:latin typeface="Ubuntu Mono"/>
                <a:ea typeface="Ubuntu Mono"/>
                <a:cs typeface="Ubuntu Mono"/>
                <a:sym typeface="Ubuntu Mono"/>
              </a:rPr>
              <a:t>}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17100" y="1997950"/>
            <a:ext cx="7909800" cy="4287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latin typeface="Ubuntu Mono"/>
                <a:ea typeface="Ubuntu Mono"/>
                <a:cs typeface="Ubuntu Mono"/>
                <a:sym typeface="Ubuntu Mono"/>
              </a:rPr>
              <a:t>FOR = “for”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latin typeface="Ubuntu Mono"/>
                <a:ea typeface="Ubuntu Mono"/>
                <a:cs typeface="Ubuntu Mono"/>
                <a:sym typeface="Ubuntu Mono"/>
              </a:rPr>
              <a:t>WHILE = “while”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latin typeface="Ubuntu Mono"/>
                <a:ea typeface="Ubuntu Mono"/>
                <a:cs typeface="Ubuntu Mono"/>
                <a:sym typeface="Ubuntu Mono"/>
              </a:rPr>
              <a:t>...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latin typeface="Ubuntu Mono"/>
                <a:ea typeface="Ubuntu Mono"/>
                <a:cs typeface="Ubuntu Mono"/>
                <a:sym typeface="Ubuntu Mono"/>
              </a:rPr>
              <a:t>IDENT = “[a-zA-Z][a-zA-Z0-9_]*”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latin typeface="Ubuntu Mono"/>
                <a:ea typeface="Ubuntu Mono"/>
                <a:cs typeface="Ubuntu Mono"/>
                <a:sym typeface="Ubuntu Mono"/>
              </a:rPr>
              <a:t>INT = “[1-9][0-9]*|0”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>
            <a:spLocks noGrp="1"/>
          </p:cNvSpPr>
          <p:nvPr>
            <p:ph type="title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17100" y="1997950"/>
            <a:ext cx="7909800" cy="4287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685800" lvl="0" indent="-45720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Thread safety / </a:t>
            </a:r>
            <a:r>
              <a:rPr lang="en-GB" dirty="0" err="1"/>
              <a:t>reentrancy</a:t>
            </a:r>
            <a:endParaRPr lang="en-GB" dirty="0"/>
          </a:p>
          <a:p>
            <a:pPr marL="685800" lvl="0" indent="-45720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Idiomatic interfaces</a:t>
            </a:r>
          </a:p>
          <a:p>
            <a:pPr marL="685800" lvl="0" indent="-45720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Reusability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title" idx="4294967295"/>
          </p:nvPr>
        </p:nvSpPr>
        <p:spPr>
          <a:xfrm>
            <a:off x="2622900" y="150900"/>
            <a:ext cx="389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Lexesis</a:t>
            </a:r>
          </a:p>
        </p:txBody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1555350" y="3034800"/>
            <a:ext cx="6033300" cy="1093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That’s all folks!</a:t>
            </a:r>
          </a:p>
        </p:txBody>
      </p:sp>
      <p:pic>
        <p:nvPicPr>
          <p:cNvPr id="200" name="Shape 2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5025" y="1293899"/>
            <a:ext cx="6633950" cy="500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20000">
        <p:cut/>
      </p:transition>
    </mc:Choice>
    <mc:Fallback>
      <p:transition advTm="2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atric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694</Words>
  <Application>Microsoft Office PowerPoint</Application>
  <PresentationFormat>On-screen Show (4:3)</PresentationFormat>
  <Paragraphs>168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PT Serif</vt:lpstr>
      <vt:lpstr>Droid Sans</vt:lpstr>
      <vt:lpstr>Montserrat</vt:lpstr>
      <vt:lpstr>Arial</vt:lpstr>
      <vt:lpstr>Lobster</vt:lpstr>
      <vt:lpstr>Ubuntu Mono</vt:lpstr>
      <vt:lpstr>Beatrice template</vt:lpstr>
      <vt:lpstr>Lexesis The genesis of a lexer</vt:lpstr>
      <vt:lpstr>Lexesis</vt:lpstr>
      <vt:lpstr>Lexesis</vt:lpstr>
      <vt:lpstr>Lexesis</vt:lpstr>
      <vt:lpstr>Lexesis</vt:lpstr>
      <vt:lpstr>Lexesis</vt:lpstr>
      <vt:lpstr>Lexesis</vt:lpstr>
      <vt:lpstr>PowerPoint Presentation</vt:lpstr>
      <vt:lpstr>Lexesis</vt:lpstr>
      <vt:lpstr>Lexesis</vt:lpstr>
      <vt:lpstr>Lexesis</vt:lpstr>
      <vt:lpstr>Lexesis</vt:lpstr>
      <vt:lpstr>Lexesis</vt:lpstr>
      <vt:lpstr>Lexesis</vt:lpstr>
      <vt:lpstr>Lexesis</vt:lpstr>
      <vt:lpstr>Lexesis</vt:lpstr>
      <vt:lpstr>Lexesis</vt:lpstr>
      <vt:lpstr>Lexesis</vt:lpstr>
      <vt:lpstr>Lexesis</vt:lpstr>
      <vt:lpstr>Lexesis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Lexesis The genesis of a lexer</dc:title>
  <cp:lastModifiedBy>Avé Thomas</cp:lastModifiedBy>
  <cp:revision>2</cp:revision>
  <dcterms:modified xsi:type="dcterms:W3CDTF">2016-04-15T11:29:55Z</dcterms:modified>
</cp:coreProperties>
</file>